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3"/>
  </p:notesMasterIdLst>
  <p:sldIdLst>
    <p:sldId id="256" r:id="rId2"/>
    <p:sldId id="374" r:id="rId3"/>
    <p:sldId id="410" r:id="rId4"/>
    <p:sldId id="411" r:id="rId5"/>
    <p:sldId id="432" r:id="rId6"/>
    <p:sldId id="412" r:id="rId7"/>
    <p:sldId id="413" r:id="rId8"/>
    <p:sldId id="431" r:id="rId9"/>
    <p:sldId id="414" r:id="rId10"/>
    <p:sldId id="417" r:id="rId11"/>
    <p:sldId id="418" r:id="rId12"/>
    <p:sldId id="419" r:id="rId13"/>
    <p:sldId id="433" r:id="rId14"/>
    <p:sldId id="421" r:id="rId15"/>
    <p:sldId id="429" r:id="rId16"/>
    <p:sldId id="422" r:id="rId17"/>
    <p:sldId id="423" r:id="rId18"/>
    <p:sldId id="424" r:id="rId19"/>
    <p:sldId id="425" r:id="rId20"/>
    <p:sldId id="426" r:id="rId21"/>
    <p:sldId id="42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94"/>
    <p:restoredTop sz="80207"/>
  </p:normalViewPr>
  <p:slideViewPr>
    <p:cSldViewPr snapToGrid="0">
      <p:cViewPr varScale="1">
        <p:scale>
          <a:sx n="85" d="100"/>
          <a:sy n="85" d="100"/>
        </p:scale>
        <p:origin x="1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2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11/8/23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11/8/23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11/8/23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11/8/23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11/8/23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11/8/23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Classes Pt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D82EA1-39C0-8543-9FAD-181380B88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</a:t>
            </a:r>
            <a:r>
              <a:rPr lang="en-US" b="1" dirty="0">
                <a:latin typeface="Courier" pitchFamily="2" charset="0"/>
              </a:rPr>
              <a:t>Artist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instance</a:t>
            </a:r>
            <a:endParaRPr lang="en-US" dirty="0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9129BA99-CE60-A146-A0B1-3A58FD4AE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2765" y="2333033"/>
            <a:ext cx="8229600" cy="2191934"/>
          </a:xfrm>
        </p:spPr>
      </p:pic>
      <p:pic>
        <p:nvPicPr>
          <p:cNvPr id="10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74CCE215-AE73-2840-B6A4-0EAB818D9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23769" t="88097"/>
          <a:stretch/>
        </p:blipFill>
        <p:spPr>
          <a:xfrm>
            <a:off x="5558827" y="4264058"/>
            <a:ext cx="6273538" cy="260909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688630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B5030-14DC-F14B-8387-0CCA241F4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possible </a:t>
            </a:r>
            <a:r>
              <a:rPr lang="en-US" b="1" dirty="0">
                <a:latin typeface="Courier" pitchFamily="2" charset="0"/>
              </a:rPr>
              <a:t>Artists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82BA9B-82BB-044A-B261-77274C69D58E}"/>
              </a:ext>
            </a:extLst>
          </p:cNvPr>
          <p:cNvGrpSpPr/>
          <p:nvPr/>
        </p:nvGrpSpPr>
        <p:grpSpPr>
          <a:xfrm>
            <a:off x="3624307" y="1195579"/>
            <a:ext cx="8031359" cy="4529441"/>
            <a:chOff x="603316" y="1315178"/>
            <a:chExt cx="6829618" cy="3851696"/>
          </a:xfrm>
        </p:grpSpPr>
        <p:pic>
          <p:nvPicPr>
            <p:cNvPr id="1026" name="Picture 2" descr="On YouTube, a New Generation of Artists Channels the Spirit of Bob Ross -  Artsy">
              <a:extLst>
                <a:ext uri="{FF2B5EF4-FFF2-40B4-BE49-F238E27FC236}">
                  <a16:creationId xmlns:a16="http://schemas.microsoft.com/office/drawing/2014/main" id="{D85C45C8-8748-3148-8A16-077B7865FD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48" b="10732"/>
            <a:stretch/>
          </p:blipFill>
          <p:spPr bwMode="auto">
            <a:xfrm>
              <a:off x="4018125" y="3232162"/>
              <a:ext cx="3414809" cy="1934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Famed Pablo Picasso Painting Reveals Abandoned Artwork Beneath |  Architectural Digest">
              <a:extLst>
                <a:ext uri="{FF2B5EF4-FFF2-40B4-BE49-F238E27FC236}">
                  <a16:creationId xmlns:a16="http://schemas.microsoft.com/office/drawing/2014/main" id="{75366E62-4577-EB44-B38B-63227D137C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316" y="1315769"/>
              <a:ext cx="3407973" cy="1916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oronavirus impact: Behind-the-scenes look at Frida Kahlo exhibit at San  Francisco's de Young Museum - ABC7 San Francisco">
              <a:extLst>
                <a:ext uri="{FF2B5EF4-FFF2-40B4-BE49-F238E27FC236}">
                  <a16:creationId xmlns:a16="http://schemas.microsoft.com/office/drawing/2014/main" id="{8D0F8DAA-8D49-2748-9937-F7BF6F8F7B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1289" y="1315178"/>
              <a:ext cx="3407973" cy="1916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eorgia O'Keeffe - Paintings, Quotes &amp; Facts - Biography">
              <a:extLst>
                <a:ext uri="{FF2B5EF4-FFF2-40B4-BE49-F238E27FC236}">
                  <a16:creationId xmlns:a16="http://schemas.microsoft.com/office/drawing/2014/main" id="{00B032C8-33FC-4943-B8AE-96BE44243A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17" b="21406"/>
            <a:stretch/>
          </p:blipFill>
          <p:spPr bwMode="auto">
            <a:xfrm>
              <a:off x="603316" y="3232162"/>
              <a:ext cx="3414809" cy="1934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1662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from the </a:t>
            </a:r>
            <a:r>
              <a:rPr lang="en-US" b="1" dirty="0"/>
              <a:t>same blueprint</a:t>
            </a:r>
            <a:endParaRPr lang="en-US" b="1" dirty="0">
              <a:latin typeface="Courier" pitchFamily="2" charset="0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D6F3906-AA23-184D-8D93-56688612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43396" y="1970175"/>
            <a:ext cx="8395685" cy="290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22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6FA22-445F-5B1A-2EE5-FD2B5091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47539-7A59-F486-A556-71529F238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61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B9A5-7B40-5746-8CB4-26C222BE2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280BF1-BF89-1C43-9742-B94E7F3449B7}"/>
              </a:ext>
            </a:extLst>
          </p:cNvPr>
          <p:cNvGrpSpPr/>
          <p:nvPr/>
        </p:nvGrpSpPr>
        <p:grpSpPr>
          <a:xfrm>
            <a:off x="4885655" y="1646297"/>
            <a:ext cx="2420691" cy="3672195"/>
            <a:chOff x="3361654" y="572869"/>
            <a:chExt cx="2420691" cy="367219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1BFF0A5-805C-CD42-9A24-59E9770FF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1654" y="1219200"/>
              <a:ext cx="2420691" cy="302586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1F4DFD-1719-D347-91C4-878B1256AF26}"/>
                </a:ext>
              </a:extLst>
            </p:cNvPr>
            <p:cNvSpPr txBox="1"/>
            <p:nvPr/>
          </p:nvSpPr>
          <p:spPr>
            <a:xfrm>
              <a:off x="3776869" y="572869"/>
              <a:ext cx="10166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ourier" pitchFamily="2" charset="0"/>
                </a:rPr>
                <a:t>Dog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752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minute exercise: the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Dog</a:t>
            </a:r>
            <a:r>
              <a:rPr lang="en-US" dirty="0"/>
              <a:t> class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Write a class called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Dog</a:t>
            </a:r>
            <a:r>
              <a:rPr lang="en-US" sz="2400" dirty="0"/>
              <a:t>, with a constructor that takes in the following parameters: </a:t>
            </a:r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name (the dog’s name) </a:t>
            </a:r>
          </a:p>
          <a:p>
            <a:pPr marL="0" indent="0" algn="ctr">
              <a:buNone/>
            </a:pPr>
            <a:r>
              <a:rPr lang="en-US" sz="2400" dirty="0"/>
              <a:t>age (the dog’s age in years)</a:t>
            </a:r>
          </a:p>
        </p:txBody>
      </p:sp>
    </p:spTree>
    <p:extLst>
      <p:ext uri="{BB962C8B-B14F-4D97-AF65-F5344CB8AC3E}">
        <p14:creationId xmlns:p14="http://schemas.microsoft.com/office/powerpoint/2010/main" val="127800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B9A5-7B40-5746-8CB4-26C222BE2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280BF1-BF89-1C43-9742-B94E7F3449B7}"/>
              </a:ext>
            </a:extLst>
          </p:cNvPr>
          <p:cNvGrpSpPr/>
          <p:nvPr/>
        </p:nvGrpSpPr>
        <p:grpSpPr>
          <a:xfrm>
            <a:off x="6286543" y="284392"/>
            <a:ext cx="2420691" cy="3672195"/>
            <a:chOff x="3361654" y="572869"/>
            <a:chExt cx="2420691" cy="36721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1BFF0A5-805C-CD42-9A24-59E9770FF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1654" y="1219200"/>
              <a:ext cx="2420691" cy="302586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1F4DFD-1719-D347-91C4-878B1256AF26}"/>
                </a:ext>
              </a:extLst>
            </p:cNvPr>
            <p:cNvSpPr txBox="1"/>
            <p:nvPr/>
          </p:nvSpPr>
          <p:spPr>
            <a:xfrm>
              <a:off x="3776869" y="572869"/>
              <a:ext cx="10166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ourier" pitchFamily="2" charset="0"/>
                </a:rPr>
                <a:t>Dog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E45BB0-D252-A549-9168-B429ECF1476D}"/>
              </a:ext>
            </a:extLst>
          </p:cNvPr>
          <p:cNvGrpSpPr/>
          <p:nvPr/>
        </p:nvGrpSpPr>
        <p:grpSpPr>
          <a:xfrm>
            <a:off x="3282694" y="2155176"/>
            <a:ext cx="4404736" cy="4366834"/>
            <a:chOff x="357806" y="2443654"/>
            <a:chExt cx="4404736" cy="4366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1039FC4-91A2-5B43-B403-CEE9C602F2FF}"/>
                </a:ext>
              </a:extLst>
            </p:cNvPr>
            <p:cNvGrpSpPr/>
            <p:nvPr/>
          </p:nvGrpSpPr>
          <p:grpSpPr>
            <a:xfrm>
              <a:off x="357806" y="4512365"/>
              <a:ext cx="3053142" cy="2298123"/>
              <a:chOff x="357806" y="4512365"/>
              <a:chExt cx="3053142" cy="2298123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4D6A291-984A-D046-827C-9B4F38A4CB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6522" b="22062"/>
              <a:stretch/>
            </p:blipFill>
            <p:spPr>
              <a:xfrm>
                <a:off x="457200" y="4512365"/>
                <a:ext cx="2953748" cy="2030822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F92DB9-7F6A-D74F-95DE-3A1D2C616190}"/>
                  </a:ext>
                </a:extLst>
              </p:cNvPr>
              <p:cNvSpPr txBox="1"/>
              <p:nvPr/>
            </p:nvSpPr>
            <p:spPr>
              <a:xfrm>
                <a:off x="357806" y="6164157"/>
                <a:ext cx="26805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latin typeface="Courier" pitchFamily="2" charset="0"/>
                  </a:rPr>
                  <a:t>Dachshund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CE210FC-4C93-8F4F-B7E6-1CCB152C2674}"/>
                </a:ext>
              </a:extLst>
            </p:cNvPr>
            <p:cNvGrpSpPr/>
            <p:nvPr/>
          </p:nvGrpSpPr>
          <p:grpSpPr>
            <a:xfrm>
              <a:off x="1529949" y="2443654"/>
              <a:ext cx="3232593" cy="2574386"/>
              <a:chOff x="1529949" y="2443654"/>
              <a:chExt cx="3232593" cy="2574386"/>
            </a:xfrm>
          </p:grpSpPr>
          <p:cxnSp>
            <p:nvCxnSpPr>
              <p:cNvPr id="24" name="Elbow Connector 23">
                <a:extLst>
                  <a:ext uri="{FF2B5EF4-FFF2-40B4-BE49-F238E27FC236}">
                    <a16:creationId xmlns:a16="http://schemas.microsoft.com/office/drawing/2014/main" id="{01A1A6E2-9112-F047-B817-4B796518489C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 rot="5400000" flipH="1" flipV="1">
                <a:off x="2761559" y="3017057"/>
                <a:ext cx="2574386" cy="1427580"/>
              </a:xfrm>
              <a:prstGeom prst="bentConnector2">
                <a:avLst/>
              </a:prstGeom>
              <a:ln w="76200">
                <a:solidFill>
                  <a:srgbClr val="01013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C6E82C-FBE1-B34A-997F-F28FCE949F78}"/>
                  </a:ext>
                </a:extLst>
              </p:cNvPr>
              <p:cNvSpPr txBox="1"/>
              <p:nvPr/>
            </p:nvSpPr>
            <p:spPr>
              <a:xfrm rot="16200000">
                <a:off x="795132" y="3780789"/>
                <a:ext cx="1838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urier" pitchFamily="2" charset="0"/>
                  </a:rPr>
                  <a:t>is a kind of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694C745-5FF2-8E4F-A4C0-3A56BDB7CF8C}"/>
              </a:ext>
            </a:extLst>
          </p:cNvPr>
          <p:cNvGrpSpPr/>
          <p:nvPr/>
        </p:nvGrpSpPr>
        <p:grpSpPr>
          <a:xfrm>
            <a:off x="7889988" y="1132980"/>
            <a:ext cx="3944163" cy="5308005"/>
            <a:chOff x="4965099" y="1421457"/>
            <a:chExt cx="3944163" cy="530800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C3AFF77-9698-7745-83BC-954D7361AE9D}"/>
                </a:ext>
              </a:extLst>
            </p:cNvPr>
            <p:cNvGrpSpPr/>
            <p:nvPr/>
          </p:nvGrpSpPr>
          <p:grpSpPr>
            <a:xfrm>
              <a:off x="4965099" y="2618433"/>
              <a:ext cx="3944163" cy="4111029"/>
              <a:chOff x="4965099" y="2618433"/>
              <a:chExt cx="3944163" cy="411102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299C96-D180-0240-AF69-EE81C494D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965099" y="2618433"/>
                <a:ext cx="3721700" cy="3787864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C7FB91-EC60-1947-9A5D-AD5EF721B8C2}"/>
                  </a:ext>
                </a:extLst>
              </p:cNvPr>
              <p:cNvSpPr txBox="1"/>
              <p:nvPr/>
            </p:nvSpPr>
            <p:spPr>
              <a:xfrm>
                <a:off x="6228720" y="6083131"/>
                <a:ext cx="26805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err="1">
                    <a:latin typeface="Courier" pitchFamily="2" charset="0"/>
                  </a:rPr>
                  <a:t>GreatDane</a:t>
                </a:r>
                <a:endParaRPr lang="en-US" sz="3600" dirty="0">
                  <a:latin typeface="Courier" pitchFamily="2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05303D6-A6B6-EB47-9840-B58611F0C9C2}"/>
                </a:ext>
              </a:extLst>
            </p:cNvPr>
            <p:cNvGrpSpPr/>
            <p:nvPr/>
          </p:nvGrpSpPr>
          <p:grpSpPr>
            <a:xfrm>
              <a:off x="5312867" y="1421457"/>
              <a:ext cx="1921705" cy="1450260"/>
              <a:chOff x="5312867" y="1421457"/>
              <a:chExt cx="1921705" cy="145026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F9093A3-D5DA-9B49-AB71-59EB699381DF}"/>
                  </a:ext>
                </a:extLst>
              </p:cNvPr>
              <p:cNvGrpSpPr/>
              <p:nvPr/>
            </p:nvGrpSpPr>
            <p:grpSpPr>
              <a:xfrm flipH="1">
                <a:off x="5312867" y="1421457"/>
                <a:ext cx="1705524" cy="1450260"/>
                <a:chOff x="1656130" y="2575000"/>
                <a:chExt cx="1705524" cy="1450260"/>
              </a:xfrm>
            </p:grpSpPr>
            <p:cxnSp>
              <p:nvCxnSpPr>
                <p:cNvPr id="32" name="Elbow Connector 31">
                  <a:extLst>
                    <a:ext uri="{FF2B5EF4-FFF2-40B4-BE49-F238E27FC236}">
                      <a16:creationId xmlns:a16="http://schemas.microsoft.com/office/drawing/2014/main" id="{B616B5D5-C1AA-9D4E-9232-83C84365EF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2085191" y="2748797"/>
                  <a:ext cx="1039844" cy="1513082"/>
                </a:xfrm>
                <a:prstGeom prst="bentConnector2">
                  <a:avLst/>
                </a:prstGeom>
                <a:ln w="76200">
                  <a:solidFill>
                    <a:srgbClr val="01013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7FF662-B408-A847-8C1F-F39F7553B79E}"/>
                    </a:ext>
                  </a:extLst>
                </p:cNvPr>
                <p:cNvSpPr txBox="1"/>
                <p:nvPr/>
              </p:nvSpPr>
              <p:spPr>
                <a:xfrm>
                  <a:off x="1656130" y="2575000"/>
                  <a:ext cx="14253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ourier" pitchFamily="2" charset="0"/>
                    </a:rPr>
                    <a:t>is also a</a:t>
                  </a:r>
                </a:p>
              </p:txBody>
            </p:sp>
          </p:grp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102B6ED-BD29-2948-BBF1-13CE9724DABC}"/>
                  </a:ext>
                </a:extLst>
              </p:cNvPr>
              <p:cNvSpPr/>
              <p:nvPr/>
            </p:nvSpPr>
            <p:spPr>
              <a:xfrm rot="5400000">
                <a:off x="6475069" y="2015652"/>
                <a:ext cx="11496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Courier" pitchFamily="2" charset="0"/>
                  </a:rPr>
                  <a:t>kind of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02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C4148B-B2B0-5F42-A3E1-EEBE7E1DF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(sub)</a:t>
            </a:r>
            <a:r>
              <a:rPr lang="en-US" b="1" dirty="0">
                <a:latin typeface="Courier" pitchFamily="2" charset="0"/>
              </a:rPr>
              <a:t>classes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4A80F4B-23F6-F04E-B793-5CB1DCF1C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236996" y="755464"/>
            <a:ext cx="5852509" cy="5337928"/>
          </a:xfrm>
        </p:spPr>
      </p:pic>
    </p:spTree>
    <p:extLst>
      <p:ext uri="{BB962C8B-B14F-4D97-AF65-F5344CB8AC3E}">
        <p14:creationId xmlns:p14="http://schemas.microsoft.com/office/powerpoint/2010/main" val="676806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1D7441F0-E12B-C746-AB41-2D8B3D561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057114" y="866247"/>
            <a:ext cx="5852509" cy="533792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EC4148B-B2B0-5F42-A3E1-EEBE7E1DF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(sub)</a:t>
            </a:r>
            <a:r>
              <a:rPr lang="en-US" b="1" dirty="0">
                <a:latin typeface="Courier" pitchFamily="2" charset="0"/>
              </a:rPr>
              <a:t>classes</a:t>
            </a:r>
          </a:p>
        </p:txBody>
      </p:sp>
      <p:sp>
        <p:nvSpPr>
          <p:cNvPr id="11" name="Circular Arrow 10">
            <a:extLst>
              <a:ext uri="{FF2B5EF4-FFF2-40B4-BE49-F238E27FC236}">
                <a16:creationId xmlns:a16="http://schemas.microsoft.com/office/drawing/2014/main" id="{ACA5A5F4-61BB-D049-BBF4-655E857C0067}"/>
              </a:ext>
            </a:extLst>
          </p:cNvPr>
          <p:cNvSpPr/>
          <p:nvPr/>
        </p:nvSpPr>
        <p:spPr>
          <a:xfrm rot="1800000">
            <a:off x="3051920" y="946359"/>
            <a:ext cx="3545279" cy="3562439"/>
          </a:xfrm>
          <a:prstGeom prst="circularArrow">
            <a:avLst>
              <a:gd name="adj1" fmla="val 1159"/>
              <a:gd name="adj2" fmla="val 750029"/>
              <a:gd name="adj3" fmla="val 21021827"/>
              <a:gd name="adj4" fmla="val 15327887"/>
              <a:gd name="adj5" fmla="val 3317"/>
            </a:avLst>
          </a:prstGeom>
          <a:solidFill>
            <a:srgbClr val="003470"/>
          </a:solidFill>
          <a:ln w="26424"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0F103-DF99-1745-9198-085BBD696CAF}"/>
              </a:ext>
            </a:extLst>
          </p:cNvPr>
          <p:cNvSpPr txBox="1"/>
          <p:nvPr/>
        </p:nvSpPr>
        <p:spPr>
          <a:xfrm>
            <a:off x="7372460" y="1851843"/>
            <a:ext cx="18309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subclasses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000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inherit</a:t>
            </a:r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 </a:t>
            </a:r>
          </a:p>
          <a:p>
            <a:pPr algn="ctr"/>
            <a:r>
              <a:rPr lang="en-US" sz="20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attributes</a:t>
            </a:r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methods</a:t>
            </a:r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their 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parent </a:t>
            </a:r>
            <a:r>
              <a:rPr lang="en-US" sz="20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class</a:t>
            </a:r>
          </a:p>
        </p:txBody>
      </p:sp>
      <p:sp>
        <p:nvSpPr>
          <p:cNvPr id="15" name="Circular Arrow 14">
            <a:extLst>
              <a:ext uri="{FF2B5EF4-FFF2-40B4-BE49-F238E27FC236}">
                <a16:creationId xmlns:a16="http://schemas.microsoft.com/office/drawing/2014/main" id="{ACA5A5F4-61BB-D049-BBF4-655E857C0067}"/>
              </a:ext>
            </a:extLst>
          </p:cNvPr>
          <p:cNvSpPr/>
          <p:nvPr/>
        </p:nvSpPr>
        <p:spPr>
          <a:xfrm rot="1800000">
            <a:off x="2313820" y="648357"/>
            <a:ext cx="4322296" cy="6452225"/>
          </a:xfrm>
          <a:prstGeom prst="circularArrow">
            <a:avLst>
              <a:gd name="adj1" fmla="val 1159"/>
              <a:gd name="adj2" fmla="val 750029"/>
              <a:gd name="adj3" fmla="val 21021827"/>
              <a:gd name="adj4" fmla="val 15220260"/>
              <a:gd name="adj5" fmla="val 3317"/>
            </a:avLst>
          </a:prstGeom>
          <a:solidFill>
            <a:srgbClr val="003470"/>
          </a:solidFill>
          <a:ln w="26424"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E4CA240B-180B-1541-A073-4F9A556C77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3485" t="21016" r="38432" b="53907"/>
          <a:stretch/>
        </p:blipFill>
        <p:spPr>
          <a:xfrm>
            <a:off x="4261080" y="1988037"/>
            <a:ext cx="3399307" cy="1338607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3A0DE876-FE93-844C-A2AE-D7E03C1B08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11635" t="44" r="82566" b="95715"/>
          <a:stretch/>
        </p:blipFill>
        <p:spPr>
          <a:xfrm>
            <a:off x="4738078" y="866248"/>
            <a:ext cx="339365" cy="226405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8" name="Content Placeholder 7">
            <a:extLst>
              <a:ext uri="{FF2B5EF4-FFF2-40B4-BE49-F238E27FC236}">
                <a16:creationId xmlns:a16="http://schemas.microsoft.com/office/drawing/2014/main" id="{4FDB6E3B-509F-4A42-8CBC-8A89A8DF64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29016" t="52663" r="65302" b="43581"/>
          <a:stretch/>
        </p:blipFill>
        <p:spPr>
          <a:xfrm>
            <a:off x="5755316" y="3677350"/>
            <a:ext cx="332508" cy="20048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9" name="Content Placeholder 7">
            <a:extLst>
              <a:ext uri="{FF2B5EF4-FFF2-40B4-BE49-F238E27FC236}">
                <a16:creationId xmlns:a16="http://schemas.microsoft.com/office/drawing/2014/main" id="{DD680690-15AF-9E41-A4F2-74629352E2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31189" t="78404" r="63130" b="17076"/>
          <a:stretch/>
        </p:blipFill>
        <p:spPr>
          <a:xfrm>
            <a:off x="5882452" y="5051395"/>
            <a:ext cx="332509" cy="241278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015635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3B20ED0B-9155-AF43-BB39-4A8859646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802281" y="760036"/>
            <a:ext cx="5852509" cy="533792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070F6E-0FC1-3149-A35A-69705D5D7E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2290" t="62692" r="17005" b="27065"/>
          <a:stretch/>
        </p:blipFill>
        <p:spPr>
          <a:xfrm>
            <a:off x="3936490" y="4106553"/>
            <a:ext cx="4722828" cy="546753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04F64A6-7C82-C841-9390-303C9AE20A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2295" t="88300" r="21041" b="1458"/>
          <a:stretch/>
        </p:blipFill>
        <p:spPr>
          <a:xfrm>
            <a:off x="3936490" y="5473440"/>
            <a:ext cx="4487158" cy="546753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EC4148B-B2B0-5F42-A3E1-EEBE7E1DF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(sub)</a:t>
            </a:r>
            <a:r>
              <a:rPr lang="en-US" b="1" dirty="0">
                <a:latin typeface="Courier" pitchFamily="2" charset="0"/>
              </a:rPr>
              <a:t>classes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0F103-DF99-1745-9198-085BBD696CAF}"/>
              </a:ext>
            </a:extLst>
          </p:cNvPr>
          <p:cNvSpPr txBox="1"/>
          <p:nvPr/>
        </p:nvSpPr>
        <p:spPr>
          <a:xfrm>
            <a:off x="8780331" y="4065596"/>
            <a:ext cx="23920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can also have </a:t>
            </a:r>
          </a:p>
          <a:p>
            <a:pPr algn="ctr"/>
            <a:r>
              <a:rPr lang="en-US" sz="2000" b="1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 own </a:t>
            </a:r>
          </a:p>
          <a:p>
            <a:pPr algn="ctr"/>
            <a:r>
              <a:rPr lang="en-US" sz="20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attributes</a:t>
            </a:r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methods</a:t>
            </a:r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 from 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 parent</a:t>
            </a:r>
            <a:endParaRPr lang="en-US" sz="2000" b="1" dirty="0">
              <a:solidFill>
                <a:srgbClr val="003470"/>
              </a:solidFill>
              <a:latin typeface="Courier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0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AC6-BF83-6449-B8B6-739FD18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78F-9C7D-8B48-9B4A-6F3B3EE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Recap ff classes </a:t>
            </a:r>
          </a:p>
          <a:p>
            <a:r>
              <a:rPr lang="en-US" sz="2800" dirty="0"/>
              <a:t>Object-Oriented Programming</a:t>
            </a:r>
          </a:p>
          <a:p>
            <a:pPr lvl="1"/>
            <a:r>
              <a:rPr lang="en-US" sz="2600" dirty="0"/>
              <a:t>Child classes</a:t>
            </a:r>
          </a:p>
          <a:p>
            <a:pPr lvl="1"/>
            <a:r>
              <a:rPr lang="en-US" sz="2600" dirty="0"/>
              <a:t>Inheritance </a:t>
            </a:r>
          </a:p>
        </p:txBody>
      </p:sp>
    </p:spTree>
    <p:extLst>
      <p:ext uri="{BB962C8B-B14F-4D97-AF65-F5344CB8AC3E}">
        <p14:creationId xmlns:p14="http://schemas.microsoft.com/office/powerpoint/2010/main" val="425009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C4148B-B2B0-5F42-A3E1-EEBE7E1DF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(sub)</a:t>
            </a:r>
            <a:r>
              <a:rPr lang="en-US" b="1" dirty="0">
                <a:latin typeface="Courier" pitchFamily="2" charset="0"/>
              </a:rPr>
              <a:t>classes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4A80F4B-23F6-F04E-B793-5CB1DCF1C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876612" y="1515404"/>
            <a:ext cx="6645608" cy="38271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D0F103-DF99-1745-9198-085BBD696CAF}"/>
              </a:ext>
            </a:extLst>
          </p:cNvPr>
          <p:cNvSpPr txBox="1"/>
          <p:nvPr/>
        </p:nvSpPr>
        <p:spPr>
          <a:xfrm>
            <a:off x="7250242" y="4326934"/>
            <a:ext cx="37098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necessary, they can override </a:t>
            </a:r>
          </a:p>
          <a:p>
            <a:pPr algn="ctr"/>
            <a:r>
              <a:rPr lang="en-US" sz="20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attributes</a:t>
            </a:r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>
                <a:solidFill>
                  <a:srgbClr val="003470"/>
                </a:solidFill>
                <a:latin typeface="Courier" pitchFamily="2" charset="0"/>
                <a:cs typeface="Arial" panose="020B0604020202020204" pitchFamily="34" charset="0"/>
              </a:rPr>
              <a:t>methods</a:t>
            </a:r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0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their parent</a:t>
            </a:r>
            <a:endParaRPr lang="en-US" sz="2000" b="1" dirty="0">
              <a:solidFill>
                <a:srgbClr val="003470"/>
              </a:solidFill>
              <a:latin typeface="Courier" pitchFamily="2" charset="0"/>
              <a:cs typeface="Arial" panose="020B0604020202020204" pitchFamily="34" charset="0"/>
            </a:endParaRP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A1060BD1-A89A-A44B-9CF7-3E5FBA249C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3813" t="89162" r="63278"/>
          <a:stretch/>
        </p:blipFill>
        <p:spPr>
          <a:xfrm>
            <a:off x="4129970" y="4927816"/>
            <a:ext cx="2187018" cy="414780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556677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Why is this “inheritance” idea </a:t>
            </a:r>
            <a:r>
              <a:rPr lang="en-US" sz="2800" b="1" dirty="0"/>
              <a:t>useful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364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E497-69C8-4740-BB1F-362E154F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b="1" dirty="0">
                <a:latin typeface="Courier" pitchFamily="2" charset="0"/>
              </a:rPr>
              <a:t>class</a:t>
            </a:r>
            <a:r>
              <a:rPr lang="en-US" dirty="0"/>
              <a:t> definitions (“blueprints”)</a:t>
            </a:r>
            <a:endParaRPr lang="en-US" b="1" dirty="0">
              <a:latin typeface="Courier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1F938-A62B-BE4E-BD50-E9F6E9267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3443"/>
          <a:stretch/>
        </p:blipFill>
        <p:spPr>
          <a:xfrm>
            <a:off x="4578540" y="1292945"/>
            <a:ext cx="5793110" cy="427211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3C865C-7EB4-4E4E-BA54-A156E80DE4D2}"/>
              </a:ext>
            </a:extLst>
          </p:cNvPr>
          <p:cNvSpPr/>
          <p:nvPr/>
        </p:nvSpPr>
        <p:spPr>
          <a:xfrm>
            <a:off x="4029456" y="6550224"/>
            <a:ext cx="66385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Image courtesy Dominique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Thiebaut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, Smith College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1461EE-4B67-194F-B38A-427B4E2A453C}"/>
              </a:ext>
            </a:extLst>
          </p:cNvPr>
          <p:cNvGrpSpPr/>
          <p:nvPr/>
        </p:nvGrpSpPr>
        <p:grpSpPr>
          <a:xfrm>
            <a:off x="4817921" y="1927682"/>
            <a:ext cx="2451536" cy="1426133"/>
            <a:chOff x="1914826" y="2292087"/>
            <a:chExt cx="2451536" cy="142613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2B115E-3B4A-2942-A4EB-2E44C2B45459}"/>
                </a:ext>
              </a:extLst>
            </p:cNvPr>
            <p:cNvSpPr txBox="1"/>
            <p:nvPr/>
          </p:nvSpPr>
          <p:spPr>
            <a:xfrm>
              <a:off x="1914826" y="2292087"/>
              <a:ext cx="2028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urier" pitchFamily="2" charset="0"/>
                </a:rPr>
                <a:t>attributes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6FC077C1-EA6F-B649-930E-D7F445D744B3}"/>
                </a:ext>
              </a:extLst>
            </p:cNvPr>
            <p:cNvSpPr/>
            <p:nvPr/>
          </p:nvSpPr>
          <p:spPr>
            <a:xfrm rot="21435102">
              <a:off x="3166865" y="2512917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chemeClr val="bg1"/>
            </a:solidFill>
            <a:ln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99B5A5-83B5-9F47-BAE8-7DB58B413024}"/>
              </a:ext>
            </a:extLst>
          </p:cNvPr>
          <p:cNvGrpSpPr/>
          <p:nvPr/>
        </p:nvGrpSpPr>
        <p:grpSpPr>
          <a:xfrm>
            <a:off x="4933325" y="2710777"/>
            <a:ext cx="1754961" cy="1843774"/>
            <a:chOff x="2030229" y="3075183"/>
            <a:chExt cx="1754961" cy="18437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0EE27B-A9B3-4440-A259-19D9088104C9}"/>
                </a:ext>
              </a:extLst>
            </p:cNvPr>
            <p:cNvSpPr txBox="1"/>
            <p:nvPr/>
          </p:nvSpPr>
          <p:spPr>
            <a:xfrm rot="16200000">
              <a:off x="1339175" y="3766237"/>
              <a:ext cx="18437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urier" pitchFamily="2" charset="0"/>
                </a:rPr>
                <a:t>methods()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E32B3F-C5E3-B349-A702-43E3CB7537FB}"/>
                </a:ext>
              </a:extLst>
            </p:cNvPr>
            <p:cNvCxnSpPr>
              <a:cxnSpLocks/>
            </p:cNvCxnSpPr>
            <p:nvPr/>
          </p:nvCxnSpPr>
          <p:spPr>
            <a:xfrm>
              <a:off x="2552511" y="4638675"/>
              <a:ext cx="1232679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72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Minute activity: </a:t>
            </a:r>
            <a:r>
              <a:rPr lang="en-US" b="1" dirty="0">
                <a:latin typeface="Courier" pitchFamily="2" charset="0"/>
              </a:rPr>
              <a:t>Artist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latin typeface="Courier" pitchFamily="2" charset="0"/>
              </a:rPr>
              <a:t>class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1BFC8E-86FE-B932-57E0-003FC44FE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Define an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Artist</a:t>
            </a:r>
            <a:r>
              <a:rPr lang="en-US" sz="2800" dirty="0"/>
              <a:t> class</a:t>
            </a:r>
          </a:p>
          <a:p>
            <a:r>
              <a:rPr lang="en-US" sz="2800" dirty="0"/>
              <a:t>An Artist should have the attributes:</a:t>
            </a:r>
          </a:p>
          <a:p>
            <a:pPr lvl="1"/>
            <a:r>
              <a:rPr lang="en-US" sz="2600" dirty="0"/>
              <a:t>name</a:t>
            </a:r>
          </a:p>
          <a:p>
            <a:pPr lvl="1"/>
            <a:r>
              <a:rPr lang="en-US" sz="2600" dirty="0"/>
              <a:t>birth year</a:t>
            </a:r>
          </a:p>
          <a:p>
            <a:pPr lvl="1"/>
            <a:r>
              <a:rPr lang="en-US" sz="2600" dirty="0"/>
              <a:t>death year</a:t>
            </a:r>
          </a:p>
          <a:p>
            <a:r>
              <a:rPr lang="en-US" sz="2800" dirty="0"/>
              <a:t>An Artist should have the method:</a:t>
            </a:r>
          </a:p>
          <a:p>
            <a:pPr lvl="1"/>
            <a:r>
              <a:rPr lang="en-US" sz="2600" dirty="0" err="1"/>
              <a:t>print_info</a:t>
            </a:r>
            <a:r>
              <a:rPr lang="en-US" sz="2600" dirty="0"/>
              <a:t> that prints:</a:t>
            </a:r>
          </a:p>
          <a:p>
            <a:pPr lvl="2"/>
            <a:r>
              <a:rPr lang="en-US" sz="2400" dirty="0"/>
              <a:t> “Artist: &lt;name&gt;, born: &lt; birth year&gt;” if the artist is alive and</a:t>
            </a:r>
          </a:p>
          <a:p>
            <a:pPr lvl="2"/>
            <a:r>
              <a:rPr lang="en-US" sz="2400" dirty="0"/>
              <a:t>“Artist: &lt;name&gt;,  &lt; birth year&gt; - &lt;death year&gt;” if the artist is dead </a:t>
            </a:r>
          </a:p>
        </p:txBody>
      </p:sp>
    </p:spTree>
    <p:extLst>
      <p:ext uri="{BB962C8B-B14F-4D97-AF65-F5344CB8AC3E}">
        <p14:creationId xmlns:p14="http://schemas.microsoft.com/office/powerpoint/2010/main" val="279175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Artist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latin typeface="Courier" pitchFamily="2" charset="0"/>
              </a:rPr>
              <a:t>class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543396" y="1970175"/>
            <a:ext cx="8395685" cy="2908505"/>
          </a:xfrm>
        </p:spPr>
      </p:pic>
    </p:spTree>
    <p:extLst>
      <p:ext uri="{BB962C8B-B14F-4D97-AF65-F5344CB8AC3E}">
        <p14:creationId xmlns:p14="http://schemas.microsoft.com/office/powerpoint/2010/main" val="107751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4D335BEC-7AB0-3D48-9467-088AE0E4C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543396" y="1974747"/>
            <a:ext cx="8395685" cy="29085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Artist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latin typeface="Courier" pitchFamily="2" charset="0"/>
              </a:rPr>
              <a:t>class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7A5EE1-07E8-754D-9B2F-E6132C5CC402}"/>
              </a:ext>
            </a:extLst>
          </p:cNvPr>
          <p:cNvGrpSpPr/>
          <p:nvPr/>
        </p:nvGrpSpPr>
        <p:grpSpPr>
          <a:xfrm>
            <a:off x="9150041" y="2379944"/>
            <a:ext cx="2043049" cy="1548422"/>
            <a:chOff x="-898767" y="2211502"/>
            <a:chExt cx="2043049" cy="15484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-61496" y="2968168"/>
              <a:ext cx="12057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the</a:t>
              </a:r>
            </a:p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constructor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2E8AEB61-1CCE-6448-88FF-CA154BD0ED34}"/>
                </a:ext>
              </a:extLst>
            </p:cNvPr>
            <p:cNvSpPr/>
            <p:nvPr/>
          </p:nvSpPr>
          <p:spPr>
            <a:xfrm rot="5165696" flipH="1">
              <a:off x="-895019" y="2207754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64CB93B-525E-5E47-92A2-A05D412965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3059" t="16084" r="28162" b="77172"/>
          <a:stretch/>
        </p:blipFill>
        <p:spPr>
          <a:xfrm>
            <a:off x="3800179" y="2442574"/>
            <a:ext cx="5774499" cy="196122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581359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24701BA-6E46-9549-A3C4-F6F24891A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543396" y="1974747"/>
            <a:ext cx="8395685" cy="2908505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5169FCB-AA9B-0342-B0E1-5EBF8A79B1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5334" t="23505" r="61206" b="49995"/>
          <a:stretch/>
        </p:blipFill>
        <p:spPr>
          <a:xfrm>
            <a:off x="3991169" y="2658358"/>
            <a:ext cx="2809188" cy="770640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Artist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latin typeface="Courier" pitchFamily="2" charset="0"/>
              </a:rPr>
              <a:t>class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7A5EE1-07E8-754D-9B2F-E6132C5CC402}"/>
              </a:ext>
            </a:extLst>
          </p:cNvPr>
          <p:cNvGrpSpPr/>
          <p:nvPr/>
        </p:nvGrpSpPr>
        <p:grpSpPr>
          <a:xfrm>
            <a:off x="6289705" y="2932580"/>
            <a:ext cx="1985493" cy="1548422"/>
            <a:chOff x="-1050765" y="2281072"/>
            <a:chExt cx="1985493" cy="15484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-133192" y="2961419"/>
              <a:ext cx="10679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attributes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2E8AEB61-1CCE-6448-88FF-CA154BD0ED34}"/>
                </a:ext>
              </a:extLst>
            </p:cNvPr>
            <p:cNvSpPr/>
            <p:nvPr/>
          </p:nvSpPr>
          <p:spPr>
            <a:xfrm rot="5165696" flipH="1">
              <a:off x="-1047017" y="2277324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4678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24701BA-6E46-9549-A3C4-F6F24891A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566145" y="1974748"/>
            <a:ext cx="8395685" cy="2908505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5169FCB-AA9B-0342-B0E1-5EBF8A79B1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24870" t="15724" r="29767" b="76495"/>
          <a:stretch/>
        </p:blipFill>
        <p:spPr>
          <a:xfrm>
            <a:off x="5654182" y="2432116"/>
            <a:ext cx="3808429" cy="22624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Artist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latin typeface="Courier" pitchFamily="2" charset="0"/>
              </a:rPr>
              <a:t>class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7A5EE1-07E8-754D-9B2F-E6132C5CC402}"/>
              </a:ext>
            </a:extLst>
          </p:cNvPr>
          <p:cNvGrpSpPr/>
          <p:nvPr/>
        </p:nvGrpSpPr>
        <p:grpSpPr>
          <a:xfrm>
            <a:off x="7914188" y="1338015"/>
            <a:ext cx="2154826" cy="1609724"/>
            <a:chOff x="-1277830" y="2835863"/>
            <a:chExt cx="2154826" cy="160972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-546792" y="2835863"/>
              <a:ext cx="14237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default values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2E8AEB61-1CCE-6448-88FF-CA154BD0ED34}"/>
                </a:ext>
              </a:extLst>
            </p:cNvPr>
            <p:cNvSpPr/>
            <p:nvPr/>
          </p:nvSpPr>
          <p:spPr>
            <a:xfrm flipH="1">
              <a:off x="-1277830" y="2889670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926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DB831221-815C-6A46-8304-0EC40B3FF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543396" y="1974747"/>
            <a:ext cx="8395685" cy="2908505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9F8C0C41-3037-9C4F-9424-18B6ED7A32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2750" t="57243" r="72154" b="35320"/>
          <a:stretch/>
        </p:blipFill>
        <p:spPr>
          <a:xfrm>
            <a:off x="3774352" y="3639338"/>
            <a:ext cx="2106896" cy="21622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Artist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latin typeface="Courier" pitchFamily="2" charset="0"/>
              </a:rPr>
              <a:t>class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7A5EE1-07E8-754D-9B2F-E6132C5CC402}"/>
              </a:ext>
            </a:extLst>
          </p:cNvPr>
          <p:cNvGrpSpPr/>
          <p:nvPr/>
        </p:nvGrpSpPr>
        <p:grpSpPr>
          <a:xfrm>
            <a:off x="5604311" y="2608332"/>
            <a:ext cx="2200220" cy="1548422"/>
            <a:chOff x="-1643335" y="2450349"/>
            <a:chExt cx="2200220" cy="15484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-329896" y="3255923"/>
              <a:ext cx="8867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method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2E8AEB61-1CCE-6448-88FF-CA154BD0ED34}"/>
                </a:ext>
              </a:extLst>
            </p:cNvPr>
            <p:cNvSpPr/>
            <p:nvPr/>
          </p:nvSpPr>
          <p:spPr>
            <a:xfrm rot="7113822">
              <a:off x="-1639587" y="2446601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135122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665</TotalTime>
  <Words>298</Words>
  <Application>Microsoft Macintosh PowerPoint</Application>
  <PresentationFormat>Widescreen</PresentationFormat>
  <Paragraphs>73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Consolas</vt:lpstr>
      <vt:lpstr>Corbel</vt:lpstr>
      <vt:lpstr>Courier</vt:lpstr>
      <vt:lpstr>Wingdings 2</vt:lpstr>
      <vt:lpstr>Frame</vt:lpstr>
      <vt:lpstr>Intro to Coding with Python– Classes Pt 3</vt:lpstr>
      <vt:lpstr>Plan for Today</vt:lpstr>
      <vt:lpstr>RECAP: class definitions (“blueprints”)</vt:lpstr>
      <vt:lpstr>10 Minute activity: Artist class</vt:lpstr>
      <vt:lpstr>Coding the Artist class</vt:lpstr>
      <vt:lpstr>Coding the Artist class</vt:lpstr>
      <vt:lpstr>Coding the Artist class</vt:lpstr>
      <vt:lpstr>Coding the Artist class</vt:lpstr>
      <vt:lpstr>Coding the Artist class</vt:lpstr>
      <vt:lpstr>Creating an Artist instance</vt:lpstr>
      <vt:lpstr>Lots of possible Artists</vt:lpstr>
      <vt:lpstr>All from the same blueprint</vt:lpstr>
      <vt:lpstr>Inheritance</vt:lpstr>
      <vt:lpstr>Motivation</vt:lpstr>
      <vt:lpstr>10 minute exercise: the Dog class</vt:lpstr>
      <vt:lpstr>Motivation</vt:lpstr>
      <vt:lpstr>As (sub)classes</vt:lpstr>
      <vt:lpstr>As (sub)classes</vt:lpstr>
      <vt:lpstr>As (sub)classes</vt:lpstr>
      <vt:lpstr>As (sub)classes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37</cp:revision>
  <dcterms:created xsi:type="dcterms:W3CDTF">2023-08-03T18:49:17Z</dcterms:created>
  <dcterms:modified xsi:type="dcterms:W3CDTF">2023-11-08T15:10:14Z</dcterms:modified>
</cp:coreProperties>
</file>